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97" r:id="rId1"/>
  </p:sldMasterIdLst>
  <p:notesMasterIdLst>
    <p:notesMasterId r:id="rId34"/>
  </p:notesMasterIdLst>
  <p:sldIdLst>
    <p:sldId id="256" r:id="rId2"/>
    <p:sldId id="258" r:id="rId3"/>
    <p:sldId id="263" r:id="rId4"/>
    <p:sldId id="280" r:id="rId5"/>
    <p:sldId id="279" r:id="rId6"/>
    <p:sldId id="278" r:id="rId7"/>
    <p:sldId id="267" r:id="rId8"/>
    <p:sldId id="269" r:id="rId9"/>
    <p:sldId id="281" r:id="rId10"/>
    <p:sldId id="291" r:id="rId11"/>
    <p:sldId id="290" r:id="rId12"/>
    <p:sldId id="292" r:id="rId13"/>
    <p:sldId id="299" r:id="rId14"/>
    <p:sldId id="298" r:id="rId15"/>
    <p:sldId id="297" r:id="rId16"/>
    <p:sldId id="295" r:id="rId17"/>
    <p:sldId id="294" r:id="rId18"/>
    <p:sldId id="296" r:id="rId19"/>
    <p:sldId id="293" r:id="rId20"/>
    <p:sldId id="276" r:id="rId21"/>
    <p:sldId id="302" r:id="rId22"/>
    <p:sldId id="316" r:id="rId23"/>
    <p:sldId id="309" r:id="rId24"/>
    <p:sldId id="310" r:id="rId25"/>
    <p:sldId id="313" r:id="rId26"/>
    <p:sldId id="314" r:id="rId27"/>
    <p:sldId id="315" r:id="rId28"/>
    <p:sldId id="311" r:id="rId29"/>
    <p:sldId id="300" r:id="rId30"/>
    <p:sldId id="306" r:id="rId31"/>
    <p:sldId id="305" r:id="rId32"/>
    <p:sldId id="304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7FB"/>
    <a:srgbClr val="CD7AF5"/>
    <a:srgbClr val="F0DAFD"/>
    <a:srgbClr val="D9DAF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39B37-6F7C-E39C-9936-DABCAF8528C5}" v="7" dt="2025-04-24T09:49:17.524"/>
    <p1510:client id="{09FD4DEB-8B27-6F47-AA5F-0B8AB829B08F}" v="1360" dt="2025-04-24T09:59:01.962"/>
    <p1510:client id="{414614B6-D382-BBF1-391C-493A1035AD93}" v="264" dt="2025-04-24T09:58:15.571"/>
    <p1510:client id="{41B1FE05-A0DF-D97F-C0BA-511A3CD2F51E}" v="9" dt="2025-04-24T09:54:38.68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0"/>
    <p:restoredTop sz="84740"/>
  </p:normalViewPr>
  <p:slideViewPr>
    <p:cSldViewPr snapToGrid="0">
      <p:cViewPr>
        <p:scale>
          <a:sx n="147" d="100"/>
          <a:sy n="147" d="100"/>
        </p:scale>
        <p:origin x="584" y="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e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892A48-FB26-2847-B98D-85A3CD9FAA21}" type="datetimeFigureOut">
              <a:rPr lang="en-US" smtClean="0"/>
              <a:t>4/24/25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8D274B-886C-0A4D-9F00-F281B51743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438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 a company, how do I get…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0484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9BCAE83-3D97-A1B4-AE52-33C0347943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704C830-13DE-007C-6606-11DD7F694D1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4E32016-B509-EA3B-0E37-ECBF7153370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Human-centered approach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0CBB0A-4541-A44A-9E9B-F2802CA7F75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25015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C1C33A5-7B31-2C6C-8EE4-25D3398B33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3089B2D-552D-DCB5-144A-1A665CB639D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16EF5BA-4F33-065C-F227-E385CD0D11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</a:t>
            </a:r>
            <a:r>
              <a:rPr lang="en-US" dirty="0" err="1"/>
              <a:t>analyse</a:t>
            </a:r>
            <a:r>
              <a:rPr lang="en-US" dirty="0"/>
              <a:t> skills of the consultants</a:t>
            </a:r>
          </a:p>
          <a:p>
            <a:endParaRPr lang="en-US" dirty="0"/>
          </a:p>
          <a:p>
            <a:r>
              <a:rPr lang="en-US" dirty="0"/>
              <a:t>Hereby we can make use of fast-fit potential</a:t>
            </a:r>
          </a:p>
          <a:p>
            <a:endParaRPr lang="en-US" dirty="0"/>
          </a:p>
          <a:p>
            <a:r>
              <a:rPr lang="en-US" dirty="0"/>
              <a:t>and help consultants to develop their skills further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E81B85A-A2D2-9A10-094E-FF1460402A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654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F3E99A-A110-6044-4C03-8D4D2A3FA6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282F48-44EA-3104-2389-6C36A5DB293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816FCD1-827B-3DF3-7299-98342CECDC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simulate the consulting of each &amp; every consultant</a:t>
            </a:r>
          </a:p>
          <a:p>
            <a:endParaRPr lang="en-US" dirty="0"/>
          </a:p>
          <a:p>
            <a:r>
              <a:rPr lang="en-US" dirty="0"/>
              <a:t>for profit optimization</a:t>
            </a:r>
          </a:p>
          <a:p>
            <a:endParaRPr lang="en-US" dirty="0"/>
          </a:p>
          <a:p>
            <a:r>
              <a:rPr lang="en-US" dirty="0"/>
              <a:t>and to meet the goals of the organization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4A38D5-911D-C1C5-1494-0FB970D5E05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86776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3091A5-7BF1-1C95-A317-974653AF67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D292EBA-0CC2-A7DB-7624-9AC73CD7FDD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F6727A-6B07-2BF7-2A6F-71301723205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By adding availability tracking,</a:t>
            </a:r>
          </a:p>
          <a:p>
            <a:endParaRPr lang="en-US" dirty="0"/>
          </a:p>
          <a:p>
            <a:r>
              <a:rPr lang="en-US" dirty="0"/>
              <a:t>we additionally prevent overstaffing and understaffing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C87A7-0222-1CC3-F94E-AE670D71170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77878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227BED-D88F-413C-3FFA-F9424A0BDF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BE27C4-1701-E506-2D40-0A8725C748D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CC54F38-7D4B-7BDD-626C-27A12E2DA54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760517C-CCF5-9DC9-9069-1C3E67C443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68136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BA2D7B-BCC8-6962-D508-5A727FB3A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B390C9E-8C14-8988-2E65-4815F7B16D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63B16F-F948-9A25-B59B-7B1CE9CF18E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late decision-making ⏱️</a:t>
            </a:r>
          </a:p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F7F1A9-4028-1919-A9EC-E34DEE26172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687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1FC7A78-9271-732C-BCF6-43AACD43B9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F564FB2-5670-8045-4DF4-F81C973C3C9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3018901-5A99-6A75-E205-36D2725E88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“good enough” profiles</a:t>
            </a:r>
            <a:b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kill momentum 😵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F254C-BDF5-87F4-25AF-DBB69956E6C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52800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2E55AC-825C-B5C3-9360-5DA2862C9F8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2608D3A-DC24-F126-2552-CF84702CAA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25853A9-C78D-3F2B-67C6-75346D12D0C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underutilized talent 😶‍🌫️</a:t>
            </a:r>
          </a:p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8D774F-3CAE-4D48-9668-267A97C9465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985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62BAD5-FAEE-E0FA-E728-F3F8F13A98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879F03-4698-D3D3-AA1D-7A95DEDE32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22FD40E-3A92-26CC-E7A9-7CF6C19FF66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p</a:t>
            </a: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oor communication fit 🗣️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72553-F198-5C38-FB53-1120BD336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9500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098B8E-9FEA-61D1-F2A2-7EFC075CB9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0D0DC16-3087-A9F3-7786-76C2C55D6EC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42B7371-C81F-0E76-40C7-ACB18D0936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Subjectivity in decision making 🤔</a:t>
            </a:r>
          </a:p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D469F78-44D6-837F-6669-8DF6ADED58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490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1896B-445B-C7B2-EE2F-D06D97AABE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29CDB4-1F59-F22E-F86A-2D733A7226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EF1B52C-3943-3BFB-6FB3-D3D870C380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lack of domain knowledge 🧠</a:t>
            </a: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25E60CC-641B-90F9-C756-74DE90C347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2604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8D2EB9-CF30-8839-1FC6-0C0876C7F9B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0346362-2576-1D80-B739-327EDB734E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AAF2458-97F3-41E7-7206-06544CC6E3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ctr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ignoring relevant 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i</a:t>
            </a: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nformation 👀</a:t>
            </a:r>
          </a:p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Like…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71D87F-35CF-A5BA-0594-61DC6EDF125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2203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01D2E0-5EA0-6B81-D7A1-B3C916A51A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A1DD904-4EA0-E766-2556-4BF4C7D61F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DE1DF0-9E83-4C4B-0D64-EF77A7667A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…soft skills</a:t>
            </a:r>
          </a:p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Team fit</a:t>
            </a:r>
          </a:p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Fast-fit potential</a:t>
            </a:r>
          </a:p>
          <a:p>
            <a:pPr algn="ctr">
              <a:lnSpc>
                <a:spcPct val="120000"/>
              </a:lnSpc>
            </a:pPr>
            <a:endParaRPr lang="en-US" sz="12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ctr">
              <a:lnSpc>
                <a:spcPct val="120000"/>
              </a:lnSpc>
            </a:pPr>
            <a:r>
              <a:rPr lang="en-US" sz="12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And many more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389735-CE0F-DFDE-3F4D-C3C2215346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8D274B-886C-0A4D-9F00-F281B51743BA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27472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45610A-17B4-4656-93CF-E1D9982860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0080" y="1371599"/>
            <a:ext cx="6675120" cy="2951825"/>
          </a:xfrm>
        </p:spPr>
        <p:txBody>
          <a:bodyPr anchor="t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451C80B-DFD6-415B-BA5B-E56E510CD1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0080" y="4584879"/>
            <a:ext cx="6675120" cy="1287887"/>
          </a:xfrm>
        </p:spPr>
        <p:txBody>
          <a:bodyPr anchor="b">
            <a:normAutofit/>
          </a:bodyPr>
          <a:lstStyle>
            <a:lvl1pPr marL="0" indent="0" algn="l">
              <a:lnSpc>
                <a:spcPct val="13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A2065B-06FF-4991-9F8A-4BE25457B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900D07-6A82-0D4C-976B-1F8D89F42772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0DF2FA-C604-45D8-A633-11D3742EC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EE5DA9-2D04-4850-AB9F-BD35381650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8389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E4BB7-3F30-4C31-9BB2-8EC24FC0A1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CF4134-70F5-4EE6-88BE-49D129630C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9EABC7-C044-44DE-B303-55A0581DA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60A8A8-1AB5-A045-B857-968B6F8853FE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4A63E1-5BC5-402E-9916-BAB84BCF0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EF915-AF64-4ECC-8B1A-B7E6A89B79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370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1CB3635-47E1-90D8-B693-DA85A66B383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6EB09414-2AA1-4D8E-A00A-C092FBC92D9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209219" y="640079"/>
            <a:ext cx="1811773" cy="553688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42C3A78-37C5-46D0-9DF4-CB78AF883C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40080" y="640080"/>
            <a:ext cx="8412422" cy="553688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D8705E-925D-4F57-8268-107CE3CF4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79C172-472E-9546-BBEC-172E5E0A90CE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FE207E-070D-4EC8-A44C-21F1815FDA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5D01D1-C266-4161-A820-C084B9801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230604F-219C-2DEE-830E-27274CC2FE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 rot="5400000">
            <a:off x="10872154" y="1192438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40496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8B246-6A68-46BE-9DBD-614FA8CF4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E47706-8D18-4093-A7C1-F30D7543CE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C7C8FC-AAEA-4AB6-9DB5-2503F58F0E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07FAD9-979B-1D4B-A27A-B265E99F6D92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B1616B-3F08-4869-A522-773C38940F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030CE6-9124-4B3A-A912-AE16B5C340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47690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71BB59B6-79B9-97F5-AC3B-DF65899D39D8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C78885-57B2-4930-BD7D-CBF916EDF1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291366"/>
            <a:ext cx="9214884" cy="3159974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E495E4-2F8B-4CC7-88AC-A312067E60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5018567"/>
            <a:ext cx="7907079" cy="1073889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585CC9-BAD3-4807-90BB-97DA2D6A6B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C9A055-9864-0247-98CA-A36DAF1A2E57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108CEF-165F-4D7E-9666-5CD0156B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0EBC3D-3277-4D34-9F67-71040C21E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F05EAE5-4812-F718-6D75-9627884180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6281" y="4715234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42833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477A4-4D01-45B6-9563-0BF13BA72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E17E00-96AC-45F0-82B2-9F601E9B93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0080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A30CD-95C0-427B-A571-A7D8A53278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18928" y="2633472"/>
            <a:ext cx="5212080" cy="35661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F67CAC-53E4-44AF-BEAC-8FFB96F05A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F748E4-17D2-064D-9C37-EB8AB5245AFB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3D9F3A-E7F0-45E7-AFA8-0D4A669EC1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5F008B-58BB-45FF-923F-5909DAB49D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46659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7B549-9E51-42E0-992A-73E7759577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599"/>
            <a:ext cx="10890929" cy="93975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1A5FDC-7C4B-45FB-8462-E2CE79919F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79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D8B686-2E92-45B9-A3D7-9DCAA0C50B3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79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6ADB526-4A44-47B6-8D14-93202E590AA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18928" y="2311352"/>
            <a:ext cx="5212080" cy="695373"/>
          </a:xfrm>
        </p:spPr>
        <p:txBody>
          <a:bodyPr anchor="b">
            <a:norm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177CA-5C13-4311-BFD3-B98FBD942DA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18928" y="3006725"/>
            <a:ext cx="5212080" cy="319125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EA255A-4CB5-40CA-B756-1AA5E27C20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97A8F-DC0F-B944-9158-ED8F582D51F1}" type="datetime1">
              <a:rPr lang="en-US" smtClean="0"/>
              <a:t>4/24/25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3072C4-10F1-49B8-B0BF-69204EDDC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A5ACC97-44C1-4887-909B-E6732D3C1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5571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27D313-943A-47E0-8A7A-DFFBCC297A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AC25A7-81C8-4AA1-AD9F-C78A451FDE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8C46F9-14F6-2047-85E9-4BB3A867FDB6}" type="datetime1">
              <a:rPr lang="en-US" smtClean="0"/>
              <a:t>4/24/25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F54740-6022-46B2-9C55-B60E96516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9497C9-6B5E-46D6-8FE9-0A5E0CF7F9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348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149F9F0F-FB8C-5565-247C-BDCC156B5CA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740D3C-270A-401A-810C-2F86BBBB87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7012DA-E7C7-BD46-8BD4-FE449F432FD3}" type="datetime1">
              <a:rPr lang="en-US" smtClean="0"/>
              <a:t>4/24/25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CBE9F8-1765-4F36-A4DE-1DB136025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90CF9E-A6C6-4873-ADBE-7A2939319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416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8CDF8-00AD-4441-A6D5-9D7A659E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C330AF-CB7E-420A-AE8A-E02E903258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36519" y="1031001"/>
            <a:ext cx="6594490" cy="516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3257AD-2422-4CDA-9C55-700F4B5BF2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8"/>
            <a:ext cx="3859397" cy="3226826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1B7454-C1CC-46F2-A6FB-1FE786C48F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054D09-3E02-AD45-8041-FEEF785466B8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077DBE-6CC7-421B-AB5E-341E20BD9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6EAB8F-7526-4CDB-B782-FAD8B3E70B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16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31647F-5A61-44C9-81DC-331C9AE5DD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1371600"/>
            <a:ext cx="3859397" cy="1451723"/>
          </a:xfrm>
        </p:spPr>
        <p:txBody>
          <a:bodyPr anchor="t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1627A0F-F1B8-49BE-A0FF-7FE16E3BDCC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37760" y="1033271"/>
            <a:ext cx="6592824" cy="516636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6D1BD6-1519-4431-9FAF-7D4F412997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40080" y="2972167"/>
            <a:ext cx="3859397" cy="32268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A587A0-353B-42C2-BA96-B1ADEDF64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D76BDC-2CBE-554F-A3D5-B22C8282E1F8}" type="datetime1">
              <a:rPr lang="en-US" smtClean="0"/>
              <a:t>4/24/25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D5A88E-3957-4B76-B1BE-4164029217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F7C5FD-E56A-4C66-8F23-087F95A2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8782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AB4E786-7636-4278-8595-D365D28A79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37160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740849-7059-4C70-992B-5304D2EE9B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0080" y="2633472"/>
            <a:ext cx="10890928" cy="35661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FEBF6-CEA6-4332-87B3-697807571C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4008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5850AA56-77CD-D94D-B1A8-223A2D4FAC8B}" type="datetime1">
              <a:rPr lang="en-US" smtClean="0"/>
              <a:t>4/24/25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6BAF94-621C-43E1-BA0C-410A6899031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767622" y="6356350"/>
            <a:ext cx="404037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cinda — smart evaluations, better connections.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7D19E5-9E16-48C9-AAE2-0C70679A8D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7995" y="6356350"/>
            <a:ext cx="72301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cap="all" spc="300" baseline="0">
                <a:solidFill>
                  <a:schemeClr val="tx1"/>
                </a:solidFill>
              </a:defRPr>
            </a:lvl1pPr>
          </a:lstStyle>
          <a:p>
            <a:fld id="{70C12960-6E85-460F-B6E3-5B82CB31AF3D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18E06E4-607B-144B-382B-AD3D06B1EE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13232" y="1031001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965304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6" r:id="rId6"/>
    <p:sldLayoutId id="2147483691" r:id="rId7"/>
    <p:sldLayoutId id="2147483692" r:id="rId8"/>
    <p:sldLayoutId id="2147483693" r:id="rId9"/>
    <p:sldLayoutId id="2147483695" r:id="rId10"/>
    <p:sldLayoutId id="2147483694" r:id="rId11"/>
  </p:sldLayoutIdLst>
  <p:hf sldNum="0"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87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93776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51560" indent="-28575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228600" algn="l" defTabSz="914400" rtl="0" eaLnBrk="1" latinLnBrk="0" hangingPunct="1">
        <a:lnSpc>
          <a:spcPct val="120000"/>
        </a:lnSpc>
        <a:spcBef>
          <a:spcPts val="500"/>
        </a:spcBef>
        <a:buSzPct val="87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19F9BF86-FE94-4517-B97D-026C7515E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524731-8A59-C3ED-CF6E-A0884D2342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537528" y="1032764"/>
            <a:ext cx="4308672" cy="3224045"/>
          </a:xfrm>
        </p:spPr>
        <p:txBody>
          <a:bodyPr anchor="b">
            <a:normAutofit/>
          </a:bodyPr>
          <a:lstStyle/>
          <a:p>
            <a:r>
              <a:rPr lang="en-US" sz="5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endParaRPr lang="en-US" sz="5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67296C-56F7-17AF-CCD1-8E988176FBD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5756" y="5046281"/>
            <a:ext cx="4308672" cy="1172408"/>
          </a:xfrm>
        </p:spPr>
        <p:txBody>
          <a:bodyPr anchor="t">
            <a:normAutofit/>
          </a:bodyPr>
          <a:lstStyle/>
          <a:p>
            <a:r>
              <a:rPr lang="en-US" dirty="0"/>
              <a:t>smart evaluations,</a:t>
            </a:r>
            <a:br>
              <a:rPr lang="en-US" dirty="0"/>
            </a:br>
            <a:r>
              <a:rPr lang="en-US" dirty="0"/>
              <a:t>better connections.</a:t>
            </a:r>
          </a:p>
          <a:p>
            <a:endParaRPr lang="en-US" dirty="0"/>
          </a:p>
        </p:txBody>
      </p:sp>
      <p:pic>
        <p:nvPicPr>
          <p:cNvPr id="4" name="Picture 3" descr="A close-up of a network&#10;&#10;AI-generated content may be incorrect.">
            <a:extLst>
              <a:ext uri="{FF2B5EF4-FFF2-40B4-BE49-F238E27FC236}">
                <a16:creationId xmlns:a16="http://schemas.microsoft.com/office/drawing/2014/main" id="{B057E905-6490-DF39-8D15-A0C009380C2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9147" r="-1" b="-1"/>
          <a:stretch/>
        </p:blipFill>
        <p:spPr>
          <a:xfrm>
            <a:off x="20" y="10"/>
            <a:ext cx="6931132" cy="6857990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6CA391F1-4B2C-521B-F6A5-52C74B3034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5848" y="4711579"/>
            <a:ext cx="978862" cy="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8218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DD8D282-94A4-DED8-3CE3-7F132942E6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C3234F-2588-2BFC-0607-DB603A48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25DCAC6-001F-75B1-FFFB-1346C25DB5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E1083C1-9F05-82AC-13ED-B9B54AA2E1F6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63D39E6-F789-9246-E368-AA51281AF46D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22B00D-7CA7-17AC-D20A-83C4D26575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857735F-508C-AFFE-4B1A-21709964BEB6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</a:p>
        </p:txBody>
      </p:sp>
    </p:spTree>
    <p:extLst>
      <p:ext uri="{BB962C8B-B14F-4D97-AF65-F5344CB8AC3E}">
        <p14:creationId xmlns:p14="http://schemas.microsoft.com/office/powerpoint/2010/main" val="37430072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D2A6D52-DFD3-FE3F-BAE7-F45A9A86F7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B6EC1-3B60-9E80-0CB3-80DEB461E7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74FBB1-C4A4-1111-751E-B90D95125F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0B38CEE-5417-D0E0-4FA2-954E6BFA7B6B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6EDD004-16DA-2860-AB1A-4BF882ACEF7C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2040CB-537D-A880-B6D7-7576A9813D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95CFFEBE-067A-E820-D310-18557858A5A3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9FC0273A-C4E0-2609-3B88-CD3510421C45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</p:spTree>
    <p:extLst>
      <p:ext uri="{BB962C8B-B14F-4D97-AF65-F5344CB8AC3E}">
        <p14:creationId xmlns:p14="http://schemas.microsoft.com/office/powerpoint/2010/main" val="18701959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57A126-0AC5-6C4A-801D-CD8935C45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9AC9C4-5DAF-EFCC-34E6-90D23F32E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1A214E3-01EF-B7E6-AABC-A10FDAC2E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DBDD2EA-EC97-884B-E937-1538655F9482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6BDA8BC-7982-AEB9-E408-11F82D01D629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450518-FB20-8AD7-6A99-5F82F3C43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A4827C0D-9D4E-F257-F1F5-BAF1332887A1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84C82DC-7E23-E567-DBE9-A336E8FA55AC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C5520482-2A56-C2F3-4A7B-8D8C39477DF9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</p:spTree>
    <p:extLst>
      <p:ext uri="{BB962C8B-B14F-4D97-AF65-F5344CB8AC3E}">
        <p14:creationId xmlns:p14="http://schemas.microsoft.com/office/powerpoint/2010/main" val="1822978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D8E3B-E02C-5E40-207A-B5934B3D27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52275B-4D43-7C04-34A1-05BBA17E8E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4A5F6B-5BBC-F17D-3D4E-B9CB864C1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58AF0530-1BDE-3F80-1472-17FE322C5546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CD7491AC-189D-2085-C6BD-B35C69DCD18B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A563D59-5AEC-C01C-7356-87916E7F2D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B2DD2E8-D02B-5A2E-9B94-B14A27A018C4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DAB6022-C0BB-C134-54CE-4E33336F4152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0B82E67-2D51-640F-395B-365426A7FA00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EEF112A-C0C3-8FDF-A492-A32DA0424F91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</p:spTree>
    <p:extLst>
      <p:ext uri="{BB962C8B-B14F-4D97-AF65-F5344CB8AC3E}">
        <p14:creationId xmlns:p14="http://schemas.microsoft.com/office/powerpoint/2010/main" val="1741112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FF43C2-2362-F350-8BEE-97DCFA322C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327BED-EB0A-8923-E996-3A0B2E4C57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2E3184-FDA9-99BF-9B34-C75F7E014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9485F99A-56C7-CB9B-3172-1538DFA0FB8D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96B8B47-311D-0F3A-0110-BFEF99702E00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3A96173-D973-F32E-0E81-E77E733083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F060FFC4-7CE3-A353-0ADC-89E77750C580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3246EE-2F8F-143D-77DA-37B76897ADA0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B6A5C596-112B-E875-E267-5C962085D4A4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E7411A5-1ECA-6628-6FE7-00C4D0344C93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7BABB901-61F0-03E6-C645-EB391AD949CF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</p:spTree>
    <p:extLst>
      <p:ext uri="{BB962C8B-B14F-4D97-AF65-F5344CB8AC3E}">
        <p14:creationId xmlns:p14="http://schemas.microsoft.com/office/powerpoint/2010/main" val="12588067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B2D1FBD-B2F1-6BE9-F5B1-2A0482C6D5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7991BD-9A32-D101-ADB8-CA7165709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695842-3756-6079-A136-5D2FA2E92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6A7C307E-6A8B-6509-76B0-C982B176D990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E6490CF6-993E-E343-C93E-61B12D39993E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91DBDC6-7542-053A-A7A4-E634B6425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7DAC55E-1775-FCA5-826B-28F6A1236024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1D0A54DC-B812-D487-A284-48E9E0F211B7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AEBB34F8-7C38-B0E3-F58F-8544C212FD38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CC394DFB-85CF-D4A0-C904-CBE1F6E74F6F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7CCE309-E13D-CECF-E31B-F794BB3D74BE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FAD1749-DFE7-9761-1B2B-ECF8BEDE522D}"/>
              </a:ext>
            </a:extLst>
          </p:cNvPr>
          <p:cNvSpPr txBox="1"/>
          <p:nvPr/>
        </p:nvSpPr>
        <p:spPr>
          <a:xfrm>
            <a:off x="204379" y="2209032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🗣️</a:t>
            </a:r>
          </a:p>
        </p:txBody>
      </p:sp>
    </p:spTree>
    <p:extLst>
      <p:ext uri="{BB962C8B-B14F-4D97-AF65-F5344CB8AC3E}">
        <p14:creationId xmlns:p14="http://schemas.microsoft.com/office/powerpoint/2010/main" val="299655159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CB3451-A050-977B-EEC7-CC16348D79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6279E-5BDB-D764-F192-ACA43E4E67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345EF1-5D41-9F10-FAAA-B22BA77EA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532B7E9-EDE5-BC40-43A6-D21E4081F14E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DA3D116-231B-8120-1DFE-DC2FD8EADBE4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1B35BDA-598B-8FC0-993B-76B6CE47E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CFAB7639-DCB2-9912-A147-1C8E2AFADD0C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963D281-6BCC-01D9-010F-D94CD900CE39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8701EF9-5E93-A8C0-3C7D-335AA35BFDEB}"/>
              </a:ext>
            </a:extLst>
          </p:cNvPr>
          <p:cNvSpPr txBox="1"/>
          <p:nvPr/>
        </p:nvSpPr>
        <p:spPr>
          <a:xfrm>
            <a:off x="640079" y="4184135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🤔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E23ED3C-A86D-A0AD-27B3-2651AFAF3348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E475A8B0-564E-BC7E-4DB1-086AAC4B5B7E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BC343AE8-EDC4-5E85-8190-CDAE4C12CF79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F9536D18-DAF7-3254-5073-5FAD112842E3}"/>
              </a:ext>
            </a:extLst>
          </p:cNvPr>
          <p:cNvSpPr txBox="1"/>
          <p:nvPr/>
        </p:nvSpPr>
        <p:spPr>
          <a:xfrm>
            <a:off x="204379" y="2209032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🗣️</a:t>
            </a:r>
          </a:p>
        </p:txBody>
      </p:sp>
    </p:spTree>
    <p:extLst>
      <p:ext uri="{BB962C8B-B14F-4D97-AF65-F5344CB8AC3E}">
        <p14:creationId xmlns:p14="http://schemas.microsoft.com/office/powerpoint/2010/main" val="461586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2433435-6A1D-05E5-FF62-210C8A70D71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6E5A6-0183-C8A4-E97F-2C4A16366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B86536-6BB1-5622-2142-7288D4120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AF61A3B9-7B6F-DDD8-EA2A-14D8B34DDB9E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46770D12-ECA5-E629-7EFA-8BF91F540D3B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841F37C-2069-CB69-65D1-16410FF3FFE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E2E46044-A02A-BB9D-AF45-343E871C2B29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91E11955-979A-EC8B-9719-BCA5C86C2835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0E5705E-AADA-E0E7-C978-2BE6269799E0}"/>
              </a:ext>
            </a:extLst>
          </p:cNvPr>
          <p:cNvSpPr txBox="1"/>
          <p:nvPr/>
        </p:nvSpPr>
        <p:spPr>
          <a:xfrm>
            <a:off x="640079" y="4184135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🤔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2DEC3C65-7C99-162C-FC45-CC2622B5CDF8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240ECC4B-D3C2-CB92-0B8F-AB9D760AC037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0A30E191-91C2-AF5E-9D64-69A54883BBD3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645D27BD-D4F0-6A40-7D82-8BDA101CEC77}"/>
              </a:ext>
            </a:extLst>
          </p:cNvPr>
          <p:cNvSpPr txBox="1"/>
          <p:nvPr/>
        </p:nvSpPr>
        <p:spPr>
          <a:xfrm>
            <a:off x="204379" y="2209032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🗣️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AAE92052-8C98-9983-F1DB-634F3F0F8AEB}"/>
              </a:ext>
            </a:extLst>
          </p:cNvPr>
          <p:cNvSpPr txBox="1"/>
          <p:nvPr/>
        </p:nvSpPr>
        <p:spPr>
          <a:xfrm>
            <a:off x="8269235" y="5418113"/>
            <a:ext cx="3587496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🧠</a:t>
            </a:r>
            <a:endParaRPr lang="en-US" sz="45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2918531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47900E-DDA9-94FD-7361-206E3EA8B2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3A1A12-24FF-5C63-F876-8B75AF766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6100BD-ADA8-3387-DB24-98EBD5323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CC5013F-2C0D-DCB7-F789-0833933EF567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BC1672A-9960-DD56-166F-B25A9C192AF1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D1CDAE3-B2B9-37B6-28CE-765D019D9D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8AA33371-5560-B88F-365D-DEB4CA38206A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D44DA7A1-286F-52A7-7764-8D1F2077B049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F2DB0A-A84D-C86B-2265-959AC3708578}"/>
              </a:ext>
            </a:extLst>
          </p:cNvPr>
          <p:cNvSpPr txBox="1"/>
          <p:nvPr/>
        </p:nvSpPr>
        <p:spPr>
          <a:xfrm>
            <a:off x="640079" y="4184135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🤔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3E366404-FC65-34EA-137E-570247CFEEEA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1798A343-1ACD-951D-D2B6-25F70E556E2C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2FB8D1D4-39AA-A4E5-CC02-912CAFE87EAE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DA9A679-33E7-34D7-2846-F4477A00425C}"/>
              </a:ext>
            </a:extLst>
          </p:cNvPr>
          <p:cNvSpPr txBox="1"/>
          <p:nvPr/>
        </p:nvSpPr>
        <p:spPr>
          <a:xfrm>
            <a:off x="204379" y="2209032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🗣️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A08AAD2-4F3B-A2B3-DB01-375CF9FEF879}"/>
              </a:ext>
            </a:extLst>
          </p:cNvPr>
          <p:cNvSpPr txBox="1"/>
          <p:nvPr/>
        </p:nvSpPr>
        <p:spPr>
          <a:xfrm>
            <a:off x="8269235" y="5418113"/>
            <a:ext cx="3587496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🧠</a:t>
            </a:r>
            <a:endParaRPr lang="en-US" sz="45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9BCEE4F8-72B3-426B-AD3A-1637429DF4AC}"/>
              </a:ext>
            </a:extLst>
          </p:cNvPr>
          <p:cNvSpPr txBox="1"/>
          <p:nvPr/>
        </p:nvSpPr>
        <p:spPr>
          <a:xfrm>
            <a:off x="5127010" y="4032544"/>
            <a:ext cx="3720515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👀</a:t>
            </a:r>
          </a:p>
        </p:txBody>
      </p:sp>
    </p:spTree>
    <p:extLst>
      <p:ext uri="{BB962C8B-B14F-4D97-AF65-F5344CB8AC3E}">
        <p14:creationId xmlns:p14="http://schemas.microsoft.com/office/powerpoint/2010/main" val="19231537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E2B3B-7130-A8BB-6398-3B255C9306A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AC5B63-9D78-1077-4366-8829F3E5A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C23F83-BC0C-3E9E-3B0E-6853CEB7A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6329DDD3-8B24-9BF7-D60E-34A545AD5453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30D0DDD-2C46-EF21-9558-A612BB28B250}"/>
              </a:ext>
            </a:extLst>
          </p:cNvPr>
          <p:cNvSpPr txBox="1">
            <a:spLocks/>
          </p:cNvSpPr>
          <p:nvPr/>
        </p:nvSpPr>
        <p:spPr>
          <a:xfrm>
            <a:off x="1198404" y="2600190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customer dissatisfaction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A50141A-A6F4-A8B3-C0D3-E4A102336E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82E8A5C-819B-AE4C-08AD-F4C8F0BC6AD4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  <a:endParaRPr lang="en-US" sz="44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A51185E-EC28-5FFF-9B65-0321757C3BFB}"/>
              </a:ext>
            </a:extLst>
          </p:cNvPr>
          <p:cNvSpPr txBox="1">
            <a:spLocks/>
          </p:cNvSpPr>
          <p:nvPr/>
        </p:nvSpPr>
        <p:spPr>
          <a:xfrm>
            <a:off x="8698119" y="1225297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⏱️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C5B0F81-DB13-8D83-CF6A-C848952B4DCC}"/>
              </a:ext>
            </a:extLst>
          </p:cNvPr>
          <p:cNvSpPr txBox="1"/>
          <p:nvPr/>
        </p:nvSpPr>
        <p:spPr>
          <a:xfrm>
            <a:off x="640079" y="4184135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🤔</a:t>
            </a:r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566AA455-F24B-782E-EC72-E536151C8436}"/>
              </a:ext>
            </a:extLst>
          </p:cNvPr>
          <p:cNvSpPr txBox="1">
            <a:spLocks/>
          </p:cNvSpPr>
          <p:nvPr/>
        </p:nvSpPr>
        <p:spPr>
          <a:xfrm>
            <a:off x="6854621" y="3892545"/>
            <a:ext cx="3957071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employee dissatisfaction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981225CD-9266-3529-071B-9E8AB9174863}"/>
              </a:ext>
            </a:extLst>
          </p:cNvPr>
          <p:cNvSpPr txBox="1">
            <a:spLocks/>
          </p:cNvSpPr>
          <p:nvPr/>
        </p:nvSpPr>
        <p:spPr>
          <a:xfrm>
            <a:off x="5851736" y="2619072"/>
            <a:ext cx="3587497" cy="47942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😶‍🌫️</a:t>
            </a: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A43AF27B-024C-106A-A201-D9F42CAEA82D}"/>
              </a:ext>
            </a:extLst>
          </p:cNvPr>
          <p:cNvSpPr txBox="1">
            <a:spLocks/>
          </p:cNvSpPr>
          <p:nvPr/>
        </p:nvSpPr>
        <p:spPr>
          <a:xfrm>
            <a:off x="8556606" y="2858082"/>
            <a:ext cx="3587497" cy="70333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😵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6DEE6E7-856A-2425-DB7E-CB34BFFB5A17}"/>
              </a:ext>
            </a:extLst>
          </p:cNvPr>
          <p:cNvSpPr txBox="1"/>
          <p:nvPr/>
        </p:nvSpPr>
        <p:spPr>
          <a:xfrm>
            <a:off x="204379" y="2209032"/>
            <a:ext cx="3150223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🗣️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C4E9F26-448F-9F61-D910-97F80FB2DD70}"/>
              </a:ext>
            </a:extLst>
          </p:cNvPr>
          <p:cNvSpPr txBox="1"/>
          <p:nvPr/>
        </p:nvSpPr>
        <p:spPr>
          <a:xfrm>
            <a:off x="8269235" y="5418113"/>
            <a:ext cx="3587496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🧠</a:t>
            </a:r>
            <a:endParaRPr lang="en-US" sz="4500" b="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87DD472-CBF8-2C32-A9DD-453B10E346DD}"/>
              </a:ext>
            </a:extLst>
          </p:cNvPr>
          <p:cNvSpPr txBox="1"/>
          <p:nvPr/>
        </p:nvSpPr>
        <p:spPr>
          <a:xfrm>
            <a:off x="5127010" y="4032544"/>
            <a:ext cx="3720515" cy="8744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4500" b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👀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F78B75AF-99B0-3DCF-956A-5F1CD1310B19}"/>
              </a:ext>
            </a:extLst>
          </p:cNvPr>
          <p:cNvSpPr txBox="1">
            <a:spLocks/>
          </p:cNvSpPr>
          <p:nvPr/>
        </p:nvSpPr>
        <p:spPr>
          <a:xfrm rot="21117455">
            <a:off x="3114631" y="5313142"/>
            <a:ext cx="3742946" cy="147029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just">
              <a:lnSpc>
                <a:spcPct val="130000"/>
              </a:lnSpc>
              <a:spcBef>
                <a:spcPts val="600"/>
              </a:spcBef>
              <a:spcAft>
                <a:spcPts val="600"/>
              </a:spcAft>
            </a:pPr>
            <a:r>
              <a:rPr lang="en-US" sz="900" b="0" dirty="0">
                <a:solidFill>
                  <a:srgbClr val="C00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soft skills – team fit – values – project history – self-organization vs. need for leadership – </a:t>
            </a:r>
            <a:r>
              <a:rPr lang="en-US" sz="900" b="0" dirty="0" err="1">
                <a:solidFill>
                  <a:srgbClr val="C00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timezone</a:t>
            </a:r>
            <a:r>
              <a:rPr lang="en-US" sz="900" b="0" dirty="0">
                <a:solidFill>
                  <a:srgbClr val="C0000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 compatibility – performance in different project phases– sustainability concerns – knowledge of customers, tools &amp; processes – scheduling of the consultants – willingness to learn – fast-fit potential – view of the bigger picture vs. focus – focus on strategy vs. operations – relevance as a stakeholder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BE984206-CB19-6366-4CF0-4C48F57756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1037064">
            <a:off x="5013523" y="4707791"/>
            <a:ext cx="283903" cy="591088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D810A2AD-C0E2-C1DC-40A3-8D39EC459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8000" y="5040145"/>
            <a:ext cx="4249267" cy="1935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8319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C99394-E9FF-E316-D458-8E0C57B4D8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2BF447-B979-032E-D374-9AB3657CEF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How do I get…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A1031F6-BEA1-E8DF-AE43-787FDE85E1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075A802-52F7-EB1E-2482-E47844C78165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459501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6F093E7-F0BA-9617-BDA3-B09410D148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CA78D4-68A8-DBC1-E761-A0051ADF92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8EE374C-FE6E-A26B-197D-6EFB724CE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D90355E-4AA2-C911-749F-FE9FF040776D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E9918904-73C4-0B4D-3013-9D9C43247AF9}"/>
              </a:ext>
            </a:extLst>
          </p:cNvPr>
          <p:cNvSpPr txBox="1">
            <a:spLocks/>
          </p:cNvSpPr>
          <p:nvPr/>
        </p:nvSpPr>
        <p:spPr>
          <a:xfrm>
            <a:off x="6288023" y="1844041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0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Usp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:</a:t>
            </a:r>
          </a:p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- human centered approach</a:t>
            </a:r>
          </a:p>
          <a:p>
            <a:pPr marL="457200" indent="-457200" algn="ctr">
              <a:buFontTx/>
              <a:buChar char="-"/>
            </a:pP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Berater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können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sich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weiterentwickeln</a:t>
            </a:r>
            <a:endParaRPr lang="en-US" sz="2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457200" indent="-457200" algn="ctr">
              <a:buFontTx/>
              <a:buChar char="-"/>
            </a:pPr>
            <a:endParaRPr lang="en-US" sz="2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BCE4B0A2-26DD-77D8-3513-B0A142DC75DC}"/>
              </a:ext>
            </a:extLst>
          </p:cNvPr>
          <p:cNvSpPr txBox="1">
            <a:spLocks/>
          </p:cNvSpPr>
          <p:nvPr/>
        </p:nvSpPr>
        <p:spPr>
          <a:xfrm>
            <a:off x="4062983" y="3916680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Steps in die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präsi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reinnehmen</a:t>
            </a:r>
            <a:endParaRPr lang="en-US" sz="2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383824-6928-ED80-C7B4-56C7B9303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7856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8B633F-3A23-85E1-F4B6-C38934EC41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022B9-336C-A28A-CCBE-CBBB9448AC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9F2EE4-7846-4205-9D20-B3430144DF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C7850255-6329-7E32-ED44-DE20EBB70157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0E50C9AB-7DB7-357A-61DD-526F068BD235}"/>
              </a:ext>
            </a:extLst>
          </p:cNvPr>
          <p:cNvSpPr txBox="1">
            <a:spLocks/>
          </p:cNvSpPr>
          <p:nvPr/>
        </p:nvSpPr>
        <p:spPr>
          <a:xfrm>
            <a:off x="6288023" y="1844041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55000" lnSpcReduction="20000"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Usp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:</a:t>
            </a:r>
          </a:p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- human centered approach</a:t>
            </a:r>
          </a:p>
          <a:p>
            <a:pPr marL="457200" indent="-457200" algn="ctr">
              <a:buFontTx/>
              <a:buChar char="-"/>
            </a:pP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Berater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können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sich</a:t>
            </a: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 </a:t>
            </a:r>
            <a:r>
              <a:rPr lang="en-US" sz="2800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weiterentwickeln</a:t>
            </a:r>
            <a:endParaRPr lang="en-US" sz="2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marL="457200" indent="-457200" algn="ctr">
              <a:buFontTx/>
              <a:buChar char="-"/>
            </a:pPr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Over &amp; understaffing</a:t>
            </a:r>
          </a:p>
          <a:p>
            <a:pPr marL="457200" indent="-457200" algn="ctr">
              <a:buFontTx/>
              <a:buChar char="-"/>
            </a:pPr>
            <a:endParaRPr lang="en-US" sz="2800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0754059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243EB2-F902-632B-A8FF-A11CE96F90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24699" y="982472"/>
            <a:ext cx="8942858" cy="5090159"/>
          </a:xfr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38ED5A-65E3-9760-5B9A-77C860F94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cinda — smart evaluations, better connections.</a:t>
            </a:r>
          </a:p>
        </p:txBody>
      </p:sp>
    </p:spTree>
    <p:extLst>
      <p:ext uri="{BB962C8B-B14F-4D97-AF65-F5344CB8AC3E}">
        <p14:creationId xmlns:p14="http://schemas.microsoft.com/office/powerpoint/2010/main" val="237409158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FC7B7DC-5F28-3090-DF99-97A73BB83B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1535BE-A21B-6A5D-AE9D-60AB132E7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DF06F8B-40C2-4BD0-91DA-802F79595C7D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6" name="Built-in Retina Display">
            <a:hlinkClick r:id="" action="ppaction://media"/>
            <a:extLst>
              <a:ext uri="{FF2B5EF4-FFF2-40B4-BE49-F238E27FC236}">
                <a16:creationId xmlns:a16="http://schemas.microsoft.com/office/drawing/2014/main" id="{50A5C4DC-8AD3-B7F3-096C-C71B715C596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65313" y="685800"/>
            <a:ext cx="8461375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9976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5F0190-F929-0030-5335-100AE03DEB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49F8-F91D-017B-6BCD-DF62A93DAF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A4064CC-D880-FC4F-C6F6-F0559EE0A8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994A2D4D-6E5F-633A-BAEF-0B803526434A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B275F9A-6F56-8813-6540-FA962726F746}"/>
              </a:ext>
            </a:extLst>
          </p:cNvPr>
          <p:cNvSpPr txBox="1">
            <a:spLocks/>
          </p:cNvSpPr>
          <p:nvPr/>
        </p:nvSpPr>
        <p:spPr>
          <a:xfrm>
            <a:off x="5078399" y="3002281"/>
            <a:ext cx="20142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🙋</a:t>
            </a:r>
          </a:p>
        </p:txBody>
      </p:sp>
    </p:spTree>
    <p:extLst>
      <p:ext uri="{BB962C8B-B14F-4D97-AF65-F5344CB8AC3E}">
        <p14:creationId xmlns:p14="http://schemas.microsoft.com/office/powerpoint/2010/main" val="128321575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8395A0-7F4B-F20D-F212-7468B70D5C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F1D17-F4E8-4187-D974-F22B7BF6D0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3504C-90E7-C561-FE14-A53BA791C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EB207415-1020-3A83-AB2A-C972A8EB8CFC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43E4FB7-9EA7-8983-DA43-72309DA1AA4A}"/>
              </a:ext>
            </a:extLst>
          </p:cNvPr>
          <p:cNvSpPr txBox="1">
            <a:spLocks/>
          </p:cNvSpPr>
          <p:nvPr/>
        </p:nvSpPr>
        <p:spPr>
          <a:xfrm>
            <a:off x="5078399" y="3002281"/>
            <a:ext cx="20142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🙋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C9E143F-4A42-DF7C-176E-484011CEFE4D}"/>
              </a:ext>
            </a:extLst>
          </p:cNvPr>
          <p:cNvSpPr txBox="1">
            <a:spLocks/>
          </p:cNvSpPr>
          <p:nvPr/>
        </p:nvSpPr>
        <p:spPr>
          <a:xfrm>
            <a:off x="1490902" y="2517097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skill gap analysis</a:t>
            </a:r>
          </a:p>
        </p:txBody>
      </p:sp>
    </p:spTree>
    <p:extLst>
      <p:ext uri="{BB962C8B-B14F-4D97-AF65-F5344CB8AC3E}">
        <p14:creationId xmlns:p14="http://schemas.microsoft.com/office/powerpoint/2010/main" val="320262389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C62CA0-7677-6CC2-3C8B-D9AD9211E8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73582-3D24-AC81-6F54-B62D18C0A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8708A-4B69-3A67-8A3C-D90597F05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65A2E9C-A4B7-DB13-8C00-DBF1AD5E9FBC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864EC0C-8042-375D-8844-C16F168F9FF0}"/>
              </a:ext>
            </a:extLst>
          </p:cNvPr>
          <p:cNvSpPr txBox="1">
            <a:spLocks/>
          </p:cNvSpPr>
          <p:nvPr/>
        </p:nvSpPr>
        <p:spPr>
          <a:xfrm>
            <a:off x="5078399" y="3002281"/>
            <a:ext cx="20142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🙋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515B6E6F-E01C-AAAB-F01B-23479CE8DE24}"/>
              </a:ext>
            </a:extLst>
          </p:cNvPr>
          <p:cNvSpPr txBox="1">
            <a:spLocks/>
          </p:cNvSpPr>
          <p:nvPr/>
        </p:nvSpPr>
        <p:spPr>
          <a:xfrm>
            <a:off x="6788766" y="2836819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simulation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F986631-E343-8118-C651-6B29E9DBC5E5}"/>
              </a:ext>
            </a:extLst>
          </p:cNvPr>
          <p:cNvSpPr txBox="1">
            <a:spLocks/>
          </p:cNvSpPr>
          <p:nvPr/>
        </p:nvSpPr>
        <p:spPr>
          <a:xfrm>
            <a:off x="1490902" y="2517097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skill gap analysis</a:t>
            </a:r>
          </a:p>
        </p:txBody>
      </p:sp>
    </p:spTree>
    <p:extLst>
      <p:ext uri="{BB962C8B-B14F-4D97-AF65-F5344CB8AC3E}">
        <p14:creationId xmlns:p14="http://schemas.microsoft.com/office/powerpoint/2010/main" val="35125960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3A6204-9688-0BB7-80EC-D04E029C1E3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E8371C-C080-6648-7D2E-0DD41735E5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731F9-FB4F-A27B-ADA1-D87652C094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4F2BA47-2CDE-4FF2-F6DD-6E780246982B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6ED124-4D92-313D-0086-90D45830ED90}"/>
              </a:ext>
            </a:extLst>
          </p:cNvPr>
          <p:cNvSpPr txBox="1">
            <a:spLocks/>
          </p:cNvSpPr>
          <p:nvPr/>
        </p:nvSpPr>
        <p:spPr>
          <a:xfrm>
            <a:off x="5078399" y="3002281"/>
            <a:ext cx="201428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5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🙋</a:t>
            </a: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514BA35-8083-9337-732B-08C70CE798C5}"/>
              </a:ext>
            </a:extLst>
          </p:cNvPr>
          <p:cNvSpPr txBox="1">
            <a:spLocks/>
          </p:cNvSpPr>
          <p:nvPr/>
        </p:nvSpPr>
        <p:spPr>
          <a:xfrm>
            <a:off x="3723348" y="4513853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prevent over- and understaffing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32F2CC6-C460-A23E-53E3-AFB4822A040B}"/>
              </a:ext>
            </a:extLst>
          </p:cNvPr>
          <p:cNvSpPr txBox="1">
            <a:spLocks/>
          </p:cNvSpPr>
          <p:nvPr/>
        </p:nvSpPr>
        <p:spPr>
          <a:xfrm>
            <a:off x="6788766" y="2836819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simulation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8646739-8E8B-1266-3E17-4F7BE2277E4F}"/>
              </a:ext>
            </a:extLst>
          </p:cNvPr>
          <p:cNvSpPr txBox="1">
            <a:spLocks/>
          </p:cNvSpPr>
          <p:nvPr/>
        </p:nvSpPr>
        <p:spPr>
          <a:xfrm>
            <a:off x="1490902" y="2517097"/>
            <a:ext cx="3587497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skill gap analysis</a:t>
            </a:r>
          </a:p>
        </p:txBody>
      </p:sp>
    </p:spTree>
    <p:extLst>
      <p:ext uri="{BB962C8B-B14F-4D97-AF65-F5344CB8AC3E}">
        <p14:creationId xmlns:p14="http://schemas.microsoft.com/office/powerpoint/2010/main" val="1907012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965252-1752-712C-F639-A87B3B9117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76F7A-5DFB-D9D2-0A13-7E2BECAE9F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Our solution – 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01D9199-B206-5E5F-7ADD-65246AAA5F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915B7E1-3EE6-9B32-6426-734C87EA8AE9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4066899-0A52-1941-D073-7AEDB3DEF825}"/>
              </a:ext>
            </a:extLst>
          </p:cNvPr>
          <p:cNvSpPr txBox="1"/>
          <p:nvPr/>
        </p:nvSpPr>
        <p:spPr>
          <a:xfrm>
            <a:off x="3622766" y="3074234"/>
            <a:ext cx="5264583" cy="86177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000" b="1" dirty="0">
                <a:solidFill>
                  <a:srgbClr val="C00000"/>
                </a:solidFill>
              </a:rPr>
              <a:t>VIDEOOOOOOOOO</a:t>
            </a:r>
          </a:p>
        </p:txBody>
      </p:sp>
    </p:spTree>
    <p:extLst>
      <p:ext uri="{BB962C8B-B14F-4D97-AF65-F5344CB8AC3E}">
        <p14:creationId xmlns:p14="http://schemas.microsoft.com/office/powerpoint/2010/main" val="72618745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1F5C1E-0DF5-1C1D-EDBF-059C7AD9F68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DDFEE5-D1B6-D81D-3ABC-B7793324ED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Monetization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D2826B-44A4-8A6B-0757-47BB2249F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3A3291D-5199-979A-ECE9-B7DBAED799AD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0897FB88-9437-ACD9-800C-0550326456C4}"/>
              </a:ext>
            </a:extLst>
          </p:cNvPr>
          <p:cNvSpPr txBox="1">
            <a:spLocks/>
          </p:cNvSpPr>
          <p:nvPr/>
        </p:nvSpPr>
        <p:spPr>
          <a:xfrm>
            <a:off x="1515291" y="2331720"/>
            <a:ext cx="6392092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one-time setup fee – 5.000 euro</a:t>
            </a: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B42807B5-AEC9-7AC5-7783-FCAD8A6DA870}"/>
              </a:ext>
            </a:extLst>
          </p:cNvPr>
          <p:cNvSpPr txBox="1">
            <a:spLocks/>
          </p:cNvSpPr>
          <p:nvPr/>
        </p:nvSpPr>
        <p:spPr>
          <a:xfrm>
            <a:off x="1515291" y="3172097"/>
            <a:ext cx="6392092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annual license fee – 200 euro per consultant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C3005AC3-0AA7-D25E-94ED-7CD23FCAF61C}"/>
              </a:ext>
            </a:extLst>
          </p:cNvPr>
          <p:cNvSpPr txBox="1">
            <a:spLocks/>
          </p:cNvSpPr>
          <p:nvPr/>
        </p:nvSpPr>
        <p:spPr>
          <a:xfrm>
            <a:off x="1515291" y="4344034"/>
            <a:ext cx="6392092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optional support package – 10% of license fee</a:t>
            </a:r>
          </a:p>
        </p:txBody>
      </p:sp>
    </p:spTree>
    <p:extLst>
      <p:ext uri="{BB962C8B-B14F-4D97-AF65-F5344CB8AC3E}">
        <p14:creationId xmlns:p14="http://schemas.microsoft.com/office/powerpoint/2010/main" val="41387147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FC7B817-3EE7-39BE-42B1-26104993B4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77E993-F2AD-C4FE-F235-EB845F5567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How do I get…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14B966B4-8A21-151E-5BD3-8DB988052C8E}"/>
              </a:ext>
            </a:extLst>
          </p:cNvPr>
          <p:cNvSpPr txBox="1">
            <a:spLocks/>
          </p:cNvSpPr>
          <p:nvPr/>
        </p:nvSpPr>
        <p:spPr>
          <a:xfrm>
            <a:off x="650535" y="2685289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…the right consultants?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484B737-82CF-8480-1B18-8091306508A6}"/>
              </a:ext>
            </a:extLst>
          </p:cNvPr>
          <p:cNvSpPr txBox="1"/>
          <p:nvPr/>
        </p:nvSpPr>
        <p:spPr>
          <a:xfrm>
            <a:off x="6248399" y="39484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AC812A6-6990-7CB9-EB48-755CD2BBF57F}"/>
              </a:ext>
            </a:extLst>
          </p:cNvPr>
          <p:cNvSpPr txBox="1">
            <a:spLocks/>
          </p:cNvSpPr>
          <p:nvPr/>
        </p:nvSpPr>
        <p:spPr>
          <a:xfrm>
            <a:off x="6432204" y="3107121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🦸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E9E0ACAF-E97C-CA70-9035-1361D3789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766DF684-CDA4-449C-4FB3-3621412DB9B3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5045512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8CD4F4-C4C8-22E2-08B7-547D219DE30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59EEE2-F7C0-1487-A31B-EC4F60CAFD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*Zahlen*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24A9958-4232-95FD-B281-377F2DC6D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F6F3906C-46A9-9278-B4E2-CA274492933A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EAD7C-26BF-954D-1AFF-9845DE9C6D80}"/>
              </a:ext>
            </a:extLst>
          </p:cNvPr>
          <p:cNvSpPr txBox="1"/>
          <p:nvPr/>
        </p:nvSpPr>
        <p:spPr>
          <a:xfrm>
            <a:off x="3429552" y="2475118"/>
            <a:ext cx="5316747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285750" indent="-285750">
              <a:buFont typeface="Calibri"/>
              <a:buChar char="-"/>
            </a:pPr>
            <a:r>
              <a:rPr lang="en-US"/>
              <a:t>Global IT-Consulting Sector Volume 72bn€</a:t>
            </a:r>
          </a:p>
          <a:p>
            <a:pPr marL="285750" indent="-285750">
              <a:buFont typeface="Calibri"/>
              <a:buChar char="-"/>
            </a:pPr>
            <a:r>
              <a:rPr lang="en-US"/>
              <a:t>Expected growth until 2029 4,18%</a:t>
            </a:r>
          </a:p>
        </p:txBody>
      </p:sp>
    </p:spTree>
    <p:extLst>
      <p:ext uri="{BB962C8B-B14F-4D97-AF65-F5344CB8AC3E}">
        <p14:creationId xmlns:p14="http://schemas.microsoft.com/office/powerpoint/2010/main" val="8087386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94A393-EDC1-441E-4B3B-9E2B0A50E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73F4-BF80-6E34-0A7D-6D08D6A38F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Demo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BBF0B1A-7094-16E1-9BB4-19BCF61E81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425ED62D-1E90-565E-298E-B0305C55A3AB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72022843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F7B96CE-9C09-3458-71B0-B628F5D16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490704-0077-3135-938C-2B5E4A5B56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latin typeface="Futura Medium" panose="020B0602020204020303" pitchFamily="34" charset="-79"/>
                <a:cs typeface="Futura Medium"/>
              </a:rPr>
              <a:t>Our team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38E7CD-21B8-E2A6-19DC-CB60733A7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cinda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3587FDF2-9EC7-AD3A-5D0A-D6885740C8AF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mannheim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7F7E16-5298-71CA-5C24-A5BD4048F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995" y="3078480"/>
            <a:ext cx="2621280" cy="262128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BC6F763-C631-C684-4E43-761219FF6AE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5312" t="25360" r="36469"/>
          <a:stretch/>
        </p:blipFill>
        <p:spPr>
          <a:xfrm>
            <a:off x="9440333" y="2049638"/>
            <a:ext cx="2086540" cy="4145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2171E61-FCE2-51E9-32AA-569FC3D0B6A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62583" y="2082111"/>
            <a:ext cx="2815167" cy="376766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3AB05896-8255-4CB8-42C3-40608DB74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00650" y="2082000"/>
            <a:ext cx="2532700" cy="376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761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B2932C-B48F-D9B4-79AD-96CEDC845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55CD9-4CBC-E925-0301-A06414630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How do I get…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636E4039-29B4-088C-7A5C-7577ED5FE768}"/>
              </a:ext>
            </a:extLst>
          </p:cNvPr>
          <p:cNvSpPr txBox="1">
            <a:spLocks/>
          </p:cNvSpPr>
          <p:nvPr/>
        </p:nvSpPr>
        <p:spPr>
          <a:xfrm>
            <a:off x="650535" y="2685289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…the right consultants?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F2BE4C-D761-F55D-ED96-88959D1961BF}"/>
              </a:ext>
            </a:extLst>
          </p:cNvPr>
          <p:cNvSpPr txBox="1"/>
          <p:nvPr/>
        </p:nvSpPr>
        <p:spPr>
          <a:xfrm>
            <a:off x="6248399" y="39484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733DEC-16A2-2F0A-700C-8E7ACF197CF7}"/>
              </a:ext>
            </a:extLst>
          </p:cNvPr>
          <p:cNvSpPr txBox="1">
            <a:spLocks/>
          </p:cNvSpPr>
          <p:nvPr/>
        </p:nvSpPr>
        <p:spPr>
          <a:xfrm>
            <a:off x="6432204" y="3107121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🦸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ACDD8CF-BE60-4015-D226-E488369F13E3}"/>
              </a:ext>
            </a:extLst>
          </p:cNvPr>
          <p:cNvSpPr txBox="1">
            <a:spLocks/>
          </p:cNvSpPr>
          <p:nvPr/>
        </p:nvSpPr>
        <p:spPr>
          <a:xfrm>
            <a:off x="95799" y="3429000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…at the right time?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C8AB59F9-7E7A-30DC-13E7-E8B546239521}"/>
              </a:ext>
            </a:extLst>
          </p:cNvPr>
          <p:cNvSpPr txBox="1">
            <a:spLocks/>
          </p:cNvSpPr>
          <p:nvPr/>
        </p:nvSpPr>
        <p:spPr>
          <a:xfrm>
            <a:off x="1019862" y="4010590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⏰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A5FD8512-0FFA-B079-DCE7-329C53AC88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2A1AFC4-0B8B-A621-15B7-6A1B1C1CA927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8177404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E1FFF5-96F0-1C56-3FAE-4805FA18B89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30B92-AE62-F96E-783A-DEDB1740A7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How do I get…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A786125-B45D-5D4A-1A10-F66AE7044B18}"/>
              </a:ext>
            </a:extLst>
          </p:cNvPr>
          <p:cNvSpPr txBox="1">
            <a:spLocks/>
          </p:cNvSpPr>
          <p:nvPr/>
        </p:nvSpPr>
        <p:spPr>
          <a:xfrm>
            <a:off x="650535" y="2685289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…the right consultants?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7D69FC0-FECF-37DD-3937-B083C259F1AF}"/>
              </a:ext>
            </a:extLst>
          </p:cNvPr>
          <p:cNvSpPr txBox="1"/>
          <p:nvPr/>
        </p:nvSpPr>
        <p:spPr>
          <a:xfrm>
            <a:off x="6248399" y="39484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170873B-21A3-5A99-0DDC-CC3FE1DFD4CE}"/>
              </a:ext>
            </a:extLst>
          </p:cNvPr>
          <p:cNvSpPr txBox="1">
            <a:spLocks/>
          </p:cNvSpPr>
          <p:nvPr/>
        </p:nvSpPr>
        <p:spPr>
          <a:xfrm>
            <a:off x="6432204" y="3107121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🦸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2AA63B36-9E58-7F7E-9E6B-9041EA754B3A}"/>
              </a:ext>
            </a:extLst>
          </p:cNvPr>
          <p:cNvSpPr txBox="1">
            <a:spLocks/>
          </p:cNvSpPr>
          <p:nvPr/>
        </p:nvSpPr>
        <p:spPr>
          <a:xfrm>
            <a:off x="95799" y="3429000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…at the right time?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2EA8789A-0D85-0BC9-9192-75C5E070A20A}"/>
              </a:ext>
            </a:extLst>
          </p:cNvPr>
          <p:cNvSpPr txBox="1">
            <a:spLocks/>
          </p:cNvSpPr>
          <p:nvPr/>
        </p:nvSpPr>
        <p:spPr>
          <a:xfrm>
            <a:off x="1019862" y="4010590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⏰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D59A5687-D34E-4C2A-9584-53A23786E13C}"/>
              </a:ext>
            </a:extLst>
          </p:cNvPr>
          <p:cNvSpPr txBox="1">
            <a:spLocks/>
          </p:cNvSpPr>
          <p:nvPr/>
        </p:nvSpPr>
        <p:spPr>
          <a:xfrm>
            <a:off x="650535" y="423735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…for the right project??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77E01C-73DD-AB43-4610-848C967518A2}"/>
              </a:ext>
            </a:extLst>
          </p:cNvPr>
          <p:cNvSpPr txBox="1">
            <a:spLocks/>
          </p:cNvSpPr>
          <p:nvPr/>
        </p:nvSpPr>
        <p:spPr>
          <a:xfrm>
            <a:off x="7607807" y="4742688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💼🗃️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731B6332-E864-129C-4E0D-DA5C46D52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CB27D89F-E55E-3CA9-E80F-663924D9BC54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0487685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0309D1-DE2F-F0CA-5171-D0271E56A3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3431E9-114E-90B5-42D0-B998DCCA77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How do I get…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A1FFAB9-2EEF-76A1-F02E-708C7B73BEDE}"/>
              </a:ext>
            </a:extLst>
          </p:cNvPr>
          <p:cNvSpPr txBox="1">
            <a:spLocks/>
          </p:cNvSpPr>
          <p:nvPr/>
        </p:nvSpPr>
        <p:spPr>
          <a:xfrm>
            <a:off x="650535" y="2685289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…the right consultants?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48350E2-2E22-48BB-51DC-CCE9272C03ED}"/>
              </a:ext>
            </a:extLst>
          </p:cNvPr>
          <p:cNvSpPr txBox="1"/>
          <p:nvPr/>
        </p:nvSpPr>
        <p:spPr>
          <a:xfrm>
            <a:off x="6248399" y="394842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A7DE97A-DCC1-EA06-B42C-C9CE95ABDC28}"/>
              </a:ext>
            </a:extLst>
          </p:cNvPr>
          <p:cNvSpPr txBox="1">
            <a:spLocks/>
          </p:cNvSpPr>
          <p:nvPr/>
        </p:nvSpPr>
        <p:spPr>
          <a:xfrm>
            <a:off x="6432204" y="3107121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🦸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43750607-76D0-A720-634C-AFBDBB7107EF}"/>
              </a:ext>
            </a:extLst>
          </p:cNvPr>
          <p:cNvSpPr txBox="1">
            <a:spLocks/>
          </p:cNvSpPr>
          <p:nvPr/>
        </p:nvSpPr>
        <p:spPr>
          <a:xfrm>
            <a:off x="95799" y="3429000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…at the right time?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3469898D-2AC0-D41A-CF25-5053BC2D0EBF}"/>
              </a:ext>
            </a:extLst>
          </p:cNvPr>
          <p:cNvSpPr txBox="1">
            <a:spLocks/>
          </p:cNvSpPr>
          <p:nvPr/>
        </p:nvSpPr>
        <p:spPr>
          <a:xfrm>
            <a:off x="1019862" y="4010590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6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⏰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C590EE11-23B8-F2BA-1A7B-C3110DA49794}"/>
              </a:ext>
            </a:extLst>
          </p:cNvPr>
          <p:cNvSpPr txBox="1">
            <a:spLocks/>
          </p:cNvSpPr>
          <p:nvPr/>
        </p:nvSpPr>
        <p:spPr>
          <a:xfrm>
            <a:off x="650535" y="4237351"/>
            <a:ext cx="1089092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5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…for the right project??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C8D06413-BABA-9D78-6505-2E26BA73A392}"/>
              </a:ext>
            </a:extLst>
          </p:cNvPr>
          <p:cNvSpPr txBox="1">
            <a:spLocks/>
          </p:cNvSpPr>
          <p:nvPr/>
        </p:nvSpPr>
        <p:spPr>
          <a:xfrm>
            <a:off x="7607807" y="4742688"/>
            <a:ext cx="4006809" cy="10972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72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💼🗃️</a:t>
            </a:r>
          </a:p>
        </p:txBody>
      </p:sp>
      <p:sp>
        <p:nvSpPr>
          <p:cNvPr id="6" name="Footer Placeholder 3">
            <a:extLst>
              <a:ext uri="{FF2B5EF4-FFF2-40B4-BE49-F238E27FC236}">
                <a16:creationId xmlns:a16="http://schemas.microsoft.com/office/drawing/2014/main" id="{C0F269CD-7BAC-42B8-D164-EBC3BC3A2E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7" name="Footer Placeholder 3">
            <a:extLst>
              <a:ext uri="{FF2B5EF4-FFF2-40B4-BE49-F238E27FC236}">
                <a16:creationId xmlns:a16="http://schemas.microsoft.com/office/drawing/2014/main" id="{598EB76D-87E0-4D08-B90D-FCCE8450343B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D8EA966-5C5E-8C7C-3AED-3EA97A3A3BF8}"/>
              </a:ext>
            </a:extLst>
          </p:cNvPr>
          <p:cNvSpPr txBox="1">
            <a:spLocks/>
          </p:cNvSpPr>
          <p:nvPr/>
        </p:nvSpPr>
        <p:spPr>
          <a:xfrm rot="742352">
            <a:off x="4337360" y="2657674"/>
            <a:ext cx="4006809" cy="246157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⁉️</a:t>
            </a:r>
          </a:p>
        </p:txBody>
      </p:sp>
    </p:spTree>
    <p:extLst>
      <p:ext uri="{BB962C8B-B14F-4D97-AF65-F5344CB8AC3E}">
        <p14:creationId xmlns:p14="http://schemas.microsoft.com/office/powerpoint/2010/main" val="34297997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AF5084-33E9-FCF8-5A89-F8F58F544D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4BC95-F1A5-0980-C60D-FDFDD622C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70B102-7F48-0AC5-891B-2D805383D0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0E6712DF-3729-3AFE-C929-F006C52C41D7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7350742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CFE3A6-3050-3A23-E85A-0D078AF884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EE3428-E16A-3C78-0DEC-09F20E108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1E2082D-D393-8C18-B4A4-40D92B7B4B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7E4D8B21-F6C2-E6F6-F2F2-9F17927FACE7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FDEF846-243D-1873-7ECF-0FA454F96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53202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CFDF3C-0278-210F-B5EB-674E2F55A7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C01FBF-CA2C-31C7-CF75-34967FFAB8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Problem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5A36371-6583-8818-5313-9857ADCAA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464808" y="6356350"/>
            <a:ext cx="5303520" cy="365125"/>
          </a:xfrm>
        </p:spPr>
        <p:txBody>
          <a:bodyPr/>
          <a:lstStyle/>
          <a:p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cinda</a:t>
            </a:r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 — smart evaluations, better connections.</a:t>
            </a:r>
          </a:p>
        </p:txBody>
      </p:sp>
      <p:sp>
        <p:nvSpPr>
          <p:cNvPr id="5" name="Footer Placeholder 3">
            <a:extLst>
              <a:ext uri="{FF2B5EF4-FFF2-40B4-BE49-F238E27FC236}">
                <a16:creationId xmlns:a16="http://schemas.microsoft.com/office/drawing/2014/main" id="{89B3C6DB-6DFA-9817-B16C-FBE54F2C4801}"/>
              </a:ext>
            </a:extLst>
          </p:cNvPr>
          <p:cNvSpPr txBox="1">
            <a:spLocks/>
          </p:cNvSpPr>
          <p:nvPr/>
        </p:nvSpPr>
        <p:spPr>
          <a:xfrm>
            <a:off x="423672" y="6356349"/>
            <a:ext cx="530352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900" b="1" kern="1200" cap="all" spc="3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latin typeface="Futura Medium" panose="020B0602020204020303" pitchFamily="34" charset="-79"/>
                <a:cs typeface="Futura Medium" panose="020B0602020204020303" pitchFamily="34" charset="-79"/>
              </a:rPr>
              <a:t>Q-hack 2025, </a:t>
            </a:r>
            <a:r>
              <a:rPr lang="en-US" dirty="0" err="1">
                <a:latin typeface="Futura Medium" panose="020B0602020204020303" pitchFamily="34" charset="-79"/>
                <a:cs typeface="Futura Medium" panose="020B0602020204020303" pitchFamily="34" charset="-79"/>
              </a:rPr>
              <a:t>mannheim</a:t>
            </a:r>
            <a:endParaRPr lang="en-US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DE8D8FC-7764-224D-39C4-B1BC55B186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6104" y="898026"/>
            <a:ext cx="1731264" cy="654542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3B17A63C-4F40-BE47-5945-B3B3C7864B02}"/>
              </a:ext>
            </a:extLst>
          </p:cNvPr>
          <p:cNvSpPr txBox="1">
            <a:spLocks/>
          </p:cNvSpPr>
          <p:nvPr/>
        </p:nvSpPr>
        <p:spPr>
          <a:xfrm>
            <a:off x="7257621" y="1868671"/>
            <a:ext cx="4391069" cy="731519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40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400" dirty="0">
                <a:latin typeface="Futura Medium" panose="020B0602020204020303" pitchFamily="34" charset="-79"/>
                <a:cs typeface="Futura Medium" panose="020B0602020204020303" pitchFamily="34" charset="-79"/>
              </a:rPr>
              <a:t>loss of sales</a:t>
            </a:r>
          </a:p>
        </p:txBody>
      </p:sp>
    </p:spTree>
    <p:extLst>
      <p:ext uri="{BB962C8B-B14F-4D97-AF65-F5344CB8AC3E}">
        <p14:creationId xmlns:p14="http://schemas.microsoft.com/office/powerpoint/2010/main" val="2362723661"/>
      </p:ext>
    </p:extLst>
  </p:cSld>
  <p:clrMapOvr>
    <a:masterClrMapping/>
  </p:clrMapOvr>
</p:sld>
</file>

<file path=ppt/theme/theme1.xml><?xml version="1.0" encoding="utf-8"?>
<a:theme xmlns:a="http://schemas.openxmlformats.org/drawingml/2006/main" name="DashVTI">
  <a:themeElements>
    <a:clrScheme name="Custom 6">
      <a:dk1>
        <a:sysClr val="windowText" lastClr="000000"/>
      </a:dk1>
      <a:lt1>
        <a:sysClr val="window" lastClr="FFFFFF"/>
      </a:lt1>
      <a:dk2>
        <a:srgbClr val="0D1C3B"/>
      </a:dk2>
      <a:lt2>
        <a:srgbClr val="F5F2F9"/>
      </a:lt2>
      <a:accent1>
        <a:srgbClr val="1973EB"/>
      </a:accent1>
      <a:accent2>
        <a:srgbClr val="25C8A2"/>
      </a:accent2>
      <a:accent3>
        <a:srgbClr val="BF8ED1"/>
      </a:accent3>
      <a:accent4>
        <a:srgbClr val="FE733C"/>
      </a:accent4>
      <a:accent5>
        <a:srgbClr val="FE5A5A"/>
      </a:accent5>
      <a:accent6>
        <a:srgbClr val="1AC16E"/>
      </a:accent6>
      <a:hlink>
        <a:srgbClr val="1AC16E"/>
      </a:hlink>
      <a:folHlink>
        <a:srgbClr val="00B0F0"/>
      </a:folHlink>
    </a:clrScheme>
    <a:fontScheme name="grandview display">
      <a:majorFont>
        <a:latin typeface="Grandview Display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shVTI" id="{0A75137F-CDEB-4E94-A788-9D255EBE1B91}" vid="{DE9A6A09-5855-45A3-8E99-4290ED24057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908</TotalTime>
  <Words>878</Words>
  <Application>Microsoft Macintosh PowerPoint</Application>
  <PresentationFormat>Widescreen</PresentationFormat>
  <Paragraphs>246</Paragraphs>
  <Slides>32</Slides>
  <Notes>14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Aptos</vt:lpstr>
      <vt:lpstr>Arial</vt:lpstr>
      <vt:lpstr>Calibri</vt:lpstr>
      <vt:lpstr>Futura Medium</vt:lpstr>
      <vt:lpstr>Futura Medium</vt:lpstr>
      <vt:lpstr>Grandview Display</vt:lpstr>
      <vt:lpstr>DashVTI</vt:lpstr>
      <vt:lpstr>cinda</vt:lpstr>
      <vt:lpstr>How do I get…</vt:lpstr>
      <vt:lpstr>How do I get…</vt:lpstr>
      <vt:lpstr>How do I get…</vt:lpstr>
      <vt:lpstr>How do I get…</vt:lpstr>
      <vt:lpstr>How do I get…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Problem</vt:lpstr>
      <vt:lpstr>Our solution</vt:lpstr>
      <vt:lpstr>PowerPoint Presentation</vt:lpstr>
      <vt:lpstr>PowerPoint Presentation</vt:lpstr>
      <vt:lpstr>Our solution</vt:lpstr>
      <vt:lpstr>Our solution</vt:lpstr>
      <vt:lpstr>Our solution</vt:lpstr>
      <vt:lpstr>Our solution</vt:lpstr>
      <vt:lpstr>Our solution – DEMO</vt:lpstr>
      <vt:lpstr>Monetization</vt:lpstr>
      <vt:lpstr>*Zahlen*</vt:lpstr>
      <vt:lpstr>Demo</vt:lpstr>
      <vt:lpstr>Our team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Ben Erler</dc:creator>
  <cp:lastModifiedBy>Ben Erler</cp:lastModifiedBy>
  <cp:revision>2</cp:revision>
  <dcterms:created xsi:type="dcterms:W3CDTF">2025-04-23T18:50:38Z</dcterms:created>
  <dcterms:modified xsi:type="dcterms:W3CDTF">2025-04-24T09:59:01Z</dcterms:modified>
</cp:coreProperties>
</file>

<file path=docProps/thumbnail.jpeg>
</file>